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5" r:id="rId4"/>
    <p:sldId id="260" r:id="rId5"/>
    <p:sldId id="303" r:id="rId6"/>
    <p:sldId id="304" r:id="rId7"/>
    <p:sldId id="306" r:id="rId8"/>
    <p:sldId id="307" r:id="rId9"/>
    <p:sldId id="308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ED7D31"/>
    <a:srgbClr val="5B9BD5"/>
    <a:srgbClr val="4472C4"/>
    <a:srgbClr val="88BECB"/>
    <a:srgbClr val="F0C452"/>
    <a:srgbClr val="7F9ED3"/>
    <a:srgbClr val="1E4490"/>
    <a:srgbClr val="62B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345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583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907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475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487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81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244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6134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606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1652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321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8E76-DE99-4B18-B6C9-16B60B530311}" type="datetimeFigureOut">
              <a:rPr lang="lt-LT" smtClean="0"/>
              <a:t>2024-04-19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5334-D0B8-429E-93B8-C57F0376089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8295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601" y="1859637"/>
            <a:ext cx="9144000" cy="116363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Montserrat" panose="00000500000000000000" pitchFamily="50" charset="-70"/>
              </a:rPr>
              <a:t>P</a:t>
            </a:r>
            <a:r>
              <a:rPr lang="lt-LT" sz="3200" b="1" dirty="0">
                <a:latin typeface="Montserrat" panose="00000500000000000000" pitchFamily="50" charset="-70"/>
              </a:rPr>
              <a:t>rojektas „Lietuvos bausmių vykdymo sistemos kokybės gerinimas“</a:t>
            </a:r>
          </a:p>
        </p:txBody>
      </p:sp>
      <p:pic>
        <p:nvPicPr>
          <p:cNvPr id="3" name="Turinio vietos rezervavimo ženklas 4">
            <a:extLst>
              <a:ext uri="{FF2B5EF4-FFF2-40B4-BE49-F238E27FC236}">
                <a16:creationId xmlns:a16="http://schemas.microsoft.com/office/drawing/2014/main" id="{71311F62-2979-9BD2-982C-C6F549CE57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68" y="299803"/>
            <a:ext cx="614868" cy="6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E11646B-594C-A54B-68EE-3FE2BF13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62" y="53956"/>
            <a:ext cx="560833" cy="920333"/>
          </a:xfrm>
          <a:prstGeom prst="rect">
            <a:avLst/>
          </a:prstGeom>
        </p:spPr>
      </p:pic>
      <p:pic>
        <p:nvPicPr>
          <p:cNvPr id="7" name="Picture 1" descr="Norway_grants@4x">
            <a:extLst>
              <a:ext uri="{FF2B5EF4-FFF2-40B4-BE49-F238E27FC236}">
                <a16:creationId xmlns:a16="http://schemas.microsoft.com/office/drawing/2014/main" id="{DA2CDD22-F03E-3BEF-484F-E62D31AE71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11" y="161960"/>
            <a:ext cx="802127" cy="812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529ACBDB-D465-FCC5-5FD9-FBF26C68CA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674" y="107957"/>
            <a:ext cx="977855" cy="9203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70B253-CC5F-2E3B-BFE3-C92254381301}"/>
              </a:ext>
            </a:extLst>
          </p:cNvPr>
          <p:cNvSpPr txBox="1"/>
          <p:nvPr/>
        </p:nvSpPr>
        <p:spPr>
          <a:xfrm>
            <a:off x="6187296" y="3854618"/>
            <a:ext cx="60945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dirty="0">
                <a:latin typeface="Montserrat" panose="00000500000000000000" pitchFamily="50" charset="-70"/>
              </a:rPr>
              <a:t>2014-2021 m. EEE ir Norvegijos finansinio mechanizmo programos „Teisingumas ir vidaus reikalai lėšos</a:t>
            </a:r>
            <a:endParaRPr lang="lt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BCAA18-7976-A8E2-9371-2B01299FDE1D}"/>
              </a:ext>
            </a:extLst>
          </p:cNvPr>
          <p:cNvSpPr txBox="1"/>
          <p:nvPr/>
        </p:nvSpPr>
        <p:spPr>
          <a:xfrm>
            <a:off x="4827561" y="6101467"/>
            <a:ext cx="17112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dirty="0">
                <a:latin typeface="Montserrat" panose="00000500000000000000" pitchFamily="50" charset="-70"/>
              </a:rPr>
              <a:t>2024-04-19</a:t>
            </a:r>
          </a:p>
          <a:p>
            <a:pPr algn="ctr"/>
            <a:r>
              <a:rPr lang="lt-LT" dirty="0">
                <a:latin typeface="Montserrat" panose="00000500000000000000" pitchFamily="50" charset="-70"/>
              </a:rPr>
              <a:t>Vilnius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0512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2B01FDC2-1345-4C9D-87B5-F8D5147A2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436" y="452403"/>
            <a:ext cx="5487113" cy="5620142"/>
          </a:xfrm>
          <a:effectLst>
            <a:softEdge rad="723900"/>
          </a:effectLst>
        </p:spPr>
        <p:txBody>
          <a:bodyPr>
            <a:normAutofit/>
          </a:bodyPr>
          <a:lstStyle/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r>
              <a:rPr lang="lt-L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70"/>
              </a:rPr>
              <a:t>Projekto tikslas </a:t>
            </a: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endParaRPr lang="lt-L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70"/>
            </a:endParaRP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r>
              <a:rPr lang="lt-LT" sz="1800" dirty="0">
                <a:latin typeface="Montserrat" panose="00000500000000000000" pitchFamily="2" charset="-70"/>
                <a:cs typeface="Times New Roman" panose="02020603050405020304" pitchFamily="18" charset="0"/>
              </a:rPr>
              <a:t>• užtikrinti veiksmingą nuteistųjų resocializacijos procesą;</a:t>
            </a:r>
          </a:p>
          <a:p>
            <a:pPr algn="l" defTabSz="1155700">
              <a:spcBef>
                <a:spcPct val="0"/>
              </a:spcBef>
            </a:pPr>
            <a:r>
              <a:rPr lang="lt-LT" sz="1800" dirty="0">
                <a:latin typeface="Montserrat" panose="00000500000000000000" pitchFamily="2" charset="-70"/>
                <a:cs typeface="Times New Roman" panose="02020603050405020304" pitchFamily="18" charset="0"/>
              </a:rPr>
              <a:t>• sukurti </a:t>
            </a:r>
            <a:r>
              <a:rPr lang="lt-LT" sz="1800" dirty="0">
                <a:latin typeface="Montserrat" panose="00000500000000000000" pitchFamily="2" charset="-70"/>
              </a:rPr>
              <a:t>efektyvią personalo profesinio rengimo, mokymo ir kompetencijos ugdymo sistemą; </a:t>
            </a:r>
          </a:p>
          <a:p>
            <a:pPr algn="l" defTabSz="1155700">
              <a:spcBef>
                <a:spcPct val="0"/>
              </a:spcBef>
            </a:pPr>
            <a:endParaRPr lang="lt-LT" sz="1800" dirty="0">
              <a:latin typeface="Montserrat" panose="00000500000000000000" pitchFamily="2" charset="-70"/>
            </a:endParaRPr>
          </a:p>
          <a:p>
            <a:pPr algn="l" defTabSz="1155700">
              <a:spcBef>
                <a:spcPct val="0"/>
              </a:spcBef>
            </a:pPr>
            <a:r>
              <a:rPr lang="lt-LT" sz="1800" dirty="0">
                <a:latin typeface="Montserrat" panose="00000500000000000000" pitchFamily="2" charset="-70"/>
                <a:cs typeface="Times New Roman" panose="02020603050405020304" pitchFamily="18" charset="0"/>
              </a:rPr>
              <a:t>• sudaryti optimalios </a:t>
            </a:r>
            <a:r>
              <a:rPr lang="lt-LT" sz="1800" dirty="0">
                <a:latin typeface="Montserrat" panose="00000500000000000000" pitchFamily="2" charset="-70"/>
              </a:rPr>
              <a:t>kalinimo, nuteistųjų resocializacijos, darbo ir personalo ugdymo sąlygas.</a:t>
            </a: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endParaRPr lang="lt-L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70"/>
            </a:endParaRP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r>
              <a:rPr lang="lt-L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70"/>
              </a:rPr>
              <a:t>Projekto įgyvendinimo laikotarpis</a:t>
            </a: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r>
              <a:rPr lang="lt-LT" sz="1800" dirty="0">
                <a:latin typeface="Montserrat" panose="00000500000000000000" pitchFamily="2" charset="-70"/>
              </a:rPr>
              <a:t>2020 m. rugsėjis – 2024 m. spalis</a:t>
            </a: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endParaRPr lang="lt-L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70"/>
            </a:endParaRP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endParaRPr lang="lt-L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70"/>
            </a:endParaRP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r>
              <a:rPr lang="lt-L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70"/>
              </a:rPr>
              <a:t>Projekto biudžetas </a:t>
            </a:r>
            <a:r>
              <a:rPr lang="lt-L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70"/>
              </a:rPr>
              <a:t>– </a:t>
            </a:r>
            <a:r>
              <a:rPr lang="lt-LT" sz="1800" dirty="0">
                <a:latin typeface="Montserrat" panose="00000500000000000000" pitchFamily="2" charset="-70"/>
              </a:rPr>
              <a:t>20 499 886,15 €</a:t>
            </a: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endParaRPr lang="lt-L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-70"/>
            </a:endParaRPr>
          </a:p>
          <a:p>
            <a:pPr lvl="0" algn="l" defTabSz="1155700">
              <a:spcBef>
                <a:spcPct val="0"/>
              </a:spcBef>
              <a:spcAft>
                <a:spcPct val="35000"/>
              </a:spcAft>
            </a:pPr>
            <a:endParaRPr lang="lt-LT" sz="1800" b="1" dirty="0">
              <a:latin typeface="Montserrat" panose="00000500000000000000" pitchFamily="2" charset="-7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FE778-B2BC-4BDD-A94F-1A9BB032FDD9}"/>
              </a:ext>
            </a:extLst>
          </p:cNvPr>
          <p:cNvSpPr txBox="1"/>
          <p:nvPr/>
        </p:nvSpPr>
        <p:spPr>
          <a:xfrm>
            <a:off x="9323109" y="45814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sp>
        <p:nvSpPr>
          <p:cNvPr id="6" name="AutoShape 2" descr="Vaizdo rezultatas pagal užklausą „lietuvos vytis“"/>
          <p:cNvSpPr>
            <a:spLocks noChangeAspect="1" noChangeArrowheads="1"/>
          </p:cNvSpPr>
          <p:nvPr/>
        </p:nvSpPr>
        <p:spPr bwMode="auto">
          <a:xfrm>
            <a:off x="155575" y="-846138"/>
            <a:ext cx="15525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29" name="Picture 1" descr="Norway_grants@4x">
            <a:extLst>
              <a:ext uri="{FF2B5EF4-FFF2-40B4-BE49-F238E27FC236}">
                <a16:creationId xmlns:a16="http://schemas.microsoft.com/office/drawing/2014/main" id="{3406D052-49D0-4372-9DF6-C55F3B7ADC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aveikslėlis 32">
            <a:extLst>
              <a:ext uri="{FF2B5EF4-FFF2-40B4-BE49-F238E27FC236}">
                <a16:creationId xmlns:a16="http://schemas.microsoft.com/office/drawing/2014/main" id="{D11E3187-B817-40C7-A2E8-8A5A3CA16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161" y="2250484"/>
            <a:ext cx="2088438" cy="1305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Stačiakampis: suapvalinti kampai 70">
            <a:extLst>
              <a:ext uri="{FF2B5EF4-FFF2-40B4-BE49-F238E27FC236}">
                <a16:creationId xmlns:a16="http://schemas.microsoft.com/office/drawing/2014/main" id="{582E5D22-1B5F-42AA-8D1F-FD1FF27F8BDA}"/>
              </a:ext>
            </a:extLst>
          </p:cNvPr>
          <p:cNvSpPr/>
          <p:nvPr/>
        </p:nvSpPr>
        <p:spPr>
          <a:xfrm>
            <a:off x="5942521" y="3287225"/>
            <a:ext cx="2200815" cy="5227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9" name="Stačiakampis: suapvalinti kampai 78">
            <a:extLst>
              <a:ext uri="{FF2B5EF4-FFF2-40B4-BE49-F238E27FC236}">
                <a16:creationId xmlns:a16="http://schemas.microsoft.com/office/drawing/2014/main" id="{F2431074-8794-4F8A-9B5E-08EF59EFE8D2}"/>
              </a:ext>
            </a:extLst>
          </p:cNvPr>
          <p:cNvSpPr/>
          <p:nvPr/>
        </p:nvSpPr>
        <p:spPr>
          <a:xfrm>
            <a:off x="5930459" y="1883857"/>
            <a:ext cx="2318209" cy="5742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5" name="Stačiakampis: suapvalinti kampai 94">
            <a:extLst>
              <a:ext uri="{FF2B5EF4-FFF2-40B4-BE49-F238E27FC236}">
                <a16:creationId xmlns:a16="http://schemas.microsoft.com/office/drawing/2014/main" id="{B433EB83-9B57-488C-B5FD-39BDBCC2DDB7}"/>
              </a:ext>
            </a:extLst>
          </p:cNvPr>
          <p:cNvSpPr/>
          <p:nvPr/>
        </p:nvSpPr>
        <p:spPr>
          <a:xfrm>
            <a:off x="5952408" y="4075993"/>
            <a:ext cx="2260298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FF704E9-F1E2-41D3-9088-FB2CC6B23675}"/>
              </a:ext>
            </a:extLst>
          </p:cNvPr>
          <p:cNvSpPr txBox="1"/>
          <p:nvPr/>
        </p:nvSpPr>
        <p:spPr>
          <a:xfrm>
            <a:off x="6338978" y="1935671"/>
            <a:ext cx="190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b="1" dirty="0">
                <a:latin typeface="Montserrat" panose="00000500000000000000" pitchFamily="2" charset="-70"/>
              </a:rPr>
              <a:t>NORVEGIJOS PATAISOS  TARNYBOS UNIVERSITETO KOLEGIJA (KRUS)</a:t>
            </a:r>
          </a:p>
        </p:txBody>
      </p:sp>
      <p:pic>
        <p:nvPicPr>
          <p:cNvPr id="105" name="Paveikslėlis 104">
            <a:extLst>
              <a:ext uri="{FF2B5EF4-FFF2-40B4-BE49-F238E27FC236}">
                <a16:creationId xmlns:a16="http://schemas.microsoft.com/office/drawing/2014/main" id="{B8158A12-E9A6-4DF0-A150-F55955C2B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512" y="1936727"/>
            <a:ext cx="274465" cy="450400"/>
          </a:xfrm>
          <a:prstGeom prst="rect">
            <a:avLst/>
          </a:prstGeom>
        </p:spPr>
      </p:pic>
      <p:sp>
        <p:nvSpPr>
          <p:cNvPr id="107" name="Stačiakampis: suapvalinti kampai 106">
            <a:extLst>
              <a:ext uri="{FF2B5EF4-FFF2-40B4-BE49-F238E27FC236}">
                <a16:creationId xmlns:a16="http://schemas.microsoft.com/office/drawing/2014/main" id="{89BB3F31-4A34-46AF-972F-C8BF116A7390}"/>
              </a:ext>
            </a:extLst>
          </p:cNvPr>
          <p:cNvSpPr/>
          <p:nvPr/>
        </p:nvSpPr>
        <p:spPr>
          <a:xfrm>
            <a:off x="5916548" y="4920472"/>
            <a:ext cx="2200815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FB1FD44-AFCC-4FEF-ACE0-23EDB49DC95B}"/>
              </a:ext>
            </a:extLst>
          </p:cNvPr>
          <p:cNvSpPr txBox="1"/>
          <p:nvPr/>
        </p:nvSpPr>
        <p:spPr>
          <a:xfrm>
            <a:off x="6431072" y="4191734"/>
            <a:ext cx="1503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b="1" dirty="0">
                <a:latin typeface="Montserrat" panose="00000500000000000000" pitchFamily="2" charset="-70"/>
              </a:rPr>
              <a:t>OSLO PROBACIJOS TARNYBA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C9F398C-21EC-44A7-9D49-CB7D2CE08469}"/>
              </a:ext>
            </a:extLst>
          </p:cNvPr>
          <p:cNvSpPr txBox="1"/>
          <p:nvPr/>
        </p:nvSpPr>
        <p:spPr>
          <a:xfrm>
            <a:off x="6480003" y="5013339"/>
            <a:ext cx="1464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b="1" dirty="0">
                <a:latin typeface="Montserrat" panose="00000500000000000000" pitchFamily="2" charset="-70"/>
              </a:rPr>
              <a:t>OSLO PUSIAUKELĖS NAMAI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81CC3FC-1F6B-4E25-8FC3-B5FB6F69A4EC}"/>
              </a:ext>
            </a:extLst>
          </p:cNvPr>
          <p:cNvSpPr txBox="1"/>
          <p:nvPr/>
        </p:nvSpPr>
        <p:spPr>
          <a:xfrm>
            <a:off x="6418726" y="3424607"/>
            <a:ext cx="1617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b="1" dirty="0">
                <a:latin typeface="Montserrat" panose="00000500000000000000" pitchFamily="2" charset="-70"/>
              </a:rPr>
              <a:t>BREDTVEIT KALĖJIMAS</a:t>
            </a:r>
          </a:p>
        </p:txBody>
      </p:sp>
      <p:sp>
        <p:nvSpPr>
          <p:cNvPr id="117" name="Stačiakampis: suapvalinti kampai 116">
            <a:extLst>
              <a:ext uri="{FF2B5EF4-FFF2-40B4-BE49-F238E27FC236}">
                <a16:creationId xmlns:a16="http://schemas.microsoft.com/office/drawing/2014/main" id="{9300F97A-C984-405F-820C-422A5B68C046}"/>
              </a:ext>
            </a:extLst>
          </p:cNvPr>
          <p:cNvSpPr/>
          <p:nvPr/>
        </p:nvSpPr>
        <p:spPr>
          <a:xfrm>
            <a:off x="5930459" y="2604469"/>
            <a:ext cx="2318208" cy="52596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21" name="Stačiakampis: suapvalinti kampai 120">
            <a:extLst>
              <a:ext uri="{FF2B5EF4-FFF2-40B4-BE49-F238E27FC236}">
                <a16:creationId xmlns:a16="http://schemas.microsoft.com/office/drawing/2014/main" id="{48BBB5E4-A851-4857-A788-5F011A5069C6}"/>
              </a:ext>
            </a:extLst>
          </p:cNvPr>
          <p:cNvSpPr/>
          <p:nvPr/>
        </p:nvSpPr>
        <p:spPr>
          <a:xfrm>
            <a:off x="9499483" y="4517602"/>
            <a:ext cx="2501296" cy="4815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0834118-03B1-43E7-8B33-28C37F20734F}"/>
              </a:ext>
            </a:extLst>
          </p:cNvPr>
          <p:cNvSpPr txBox="1"/>
          <p:nvPr/>
        </p:nvSpPr>
        <p:spPr>
          <a:xfrm>
            <a:off x="9701550" y="2761102"/>
            <a:ext cx="27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•</a:t>
            </a:r>
            <a:endParaRPr lang="lt-LT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94C3E73-5EC6-4A71-890B-2426BA284BFF}"/>
              </a:ext>
            </a:extLst>
          </p:cNvPr>
          <p:cNvSpPr txBox="1"/>
          <p:nvPr/>
        </p:nvSpPr>
        <p:spPr>
          <a:xfrm>
            <a:off x="10679599" y="3187556"/>
            <a:ext cx="272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•</a:t>
            </a:r>
            <a:endParaRPr lang="lt-LT" dirty="0"/>
          </a:p>
        </p:txBody>
      </p:sp>
      <p:cxnSp>
        <p:nvCxnSpPr>
          <p:cNvPr id="147" name="Tiesioji rodyklės jungtis 146">
            <a:extLst>
              <a:ext uri="{FF2B5EF4-FFF2-40B4-BE49-F238E27FC236}">
                <a16:creationId xmlns:a16="http://schemas.microsoft.com/office/drawing/2014/main" id="{C68D3FE6-1B12-4C2B-B320-B054F00CABA0}"/>
              </a:ext>
            </a:extLst>
          </p:cNvPr>
          <p:cNvCxnSpPr>
            <a:cxnSpLocks/>
          </p:cNvCxnSpPr>
          <p:nvPr/>
        </p:nvCxnSpPr>
        <p:spPr>
          <a:xfrm flipH="1">
            <a:off x="8212706" y="2972755"/>
            <a:ext cx="1625018" cy="579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Tiesioji rodyklės jungtis 148">
            <a:extLst>
              <a:ext uri="{FF2B5EF4-FFF2-40B4-BE49-F238E27FC236}">
                <a16:creationId xmlns:a16="http://schemas.microsoft.com/office/drawing/2014/main" id="{2573F9CB-5ADA-4D77-B379-AEDD1A8C5600}"/>
              </a:ext>
            </a:extLst>
          </p:cNvPr>
          <p:cNvCxnSpPr>
            <a:cxnSpLocks/>
          </p:cNvCxnSpPr>
          <p:nvPr/>
        </p:nvCxnSpPr>
        <p:spPr>
          <a:xfrm flipH="1">
            <a:off x="8253233" y="2945768"/>
            <a:ext cx="1584491" cy="1333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Tiesioji rodyklės jungtis 153">
            <a:extLst>
              <a:ext uri="{FF2B5EF4-FFF2-40B4-BE49-F238E27FC236}">
                <a16:creationId xmlns:a16="http://schemas.microsoft.com/office/drawing/2014/main" id="{DE42C14E-5EE7-4530-B07C-6CB51594B568}"/>
              </a:ext>
            </a:extLst>
          </p:cNvPr>
          <p:cNvCxnSpPr>
            <a:cxnSpLocks/>
            <a:stCxn id="141" idx="1"/>
          </p:cNvCxnSpPr>
          <p:nvPr/>
        </p:nvCxnSpPr>
        <p:spPr>
          <a:xfrm flipH="1" flipV="1">
            <a:off x="8337030" y="2899912"/>
            <a:ext cx="1364520" cy="458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Tiesioji rodyklės jungtis 155">
            <a:extLst>
              <a:ext uri="{FF2B5EF4-FFF2-40B4-BE49-F238E27FC236}">
                <a16:creationId xmlns:a16="http://schemas.microsoft.com/office/drawing/2014/main" id="{F653DDFC-93EE-4B1F-91D7-76AAC235DC34}"/>
              </a:ext>
            </a:extLst>
          </p:cNvPr>
          <p:cNvCxnSpPr>
            <a:cxnSpLocks/>
          </p:cNvCxnSpPr>
          <p:nvPr/>
        </p:nvCxnSpPr>
        <p:spPr>
          <a:xfrm flipH="1" flipV="1">
            <a:off x="8413621" y="2406373"/>
            <a:ext cx="1424103" cy="497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Tiesioji rodyklės jungtis 157">
            <a:extLst>
              <a:ext uri="{FF2B5EF4-FFF2-40B4-BE49-F238E27FC236}">
                <a16:creationId xmlns:a16="http://schemas.microsoft.com/office/drawing/2014/main" id="{7678CAFC-836B-41B7-8BAB-E49F4E30E38C}"/>
              </a:ext>
            </a:extLst>
          </p:cNvPr>
          <p:cNvCxnSpPr>
            <a:cxnSpLocks/>
          </p:cNvCxnSpPr>
          <p:nvPr/>
        </p:nvCxnSpPr>
        <p:spPr>
          <a:xfrm flipH="1">
            <a:off x="8181098" y="2968564"/>
            <a:ext cx="1656626" cy="2170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063D3DD8-2B7A-4E4E-9136-D745F0A3E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512" y="2631315"/>
            <a:ext cx="274465" cy="450400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CF9BD97-5B2C-4512-9552-AB4AE2106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599" y="3305550"/>
            <a:ext cx="274465" cy="45040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4745851-3D44-452A-A701-D13A6FD2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513" y="4090924"/>
            <a:ext cx="274465" cy="450400"/>
          </a:xfrm>
          <a:prstGeom prst="rect">
            <a:avLst/>
          </a:prstGeom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2CA399DE-F933-42BB-833F-A422821A7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13588"/>
            <a:ext cx="274465" cy="45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B6B92-BDB7-47D5-B4DE-1FDE77E37CD8}"/>
              </a:ext>
            </a:extLst>
          </p:cNvPr>
          <p:cNvSpPr txBox="1"/>
          <p:nvPr/>
        </p:nvSpPr>
        <p:spPr>
          <a:xfrm>
            <a:off x="6427340" y="2672602"/>
            <a:ext cx="1627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b="1" dirty="0">
                <a:latin typeface="Montserrat" panose="00000500000000000000" pitchFamily="2" charset="-70"/>
              </a:rPr>
              <a:t>KRIMINALOMSORGEN INNLANDET KALĖJIMAS</a:t>
            </a:r>
          </a:p>
        </p:txBody>
      </p:sp>
      <p:pic>
        <p:nvPicPr>
          <p:cNvPr id="28" name="Turinio vietos rezervavimo ženklas 4">
            <a:extLst>
              <a:ext uri="{FF2B5EF4-FFF2-40B4-BE49-F238E27FC236}">
                <a16:creationId xmlns:a16="http://schemas.microsoft.com/office/drawing/2014/main" id="{8DC06236-6B3B-4A6C-83DF-81DAA952C3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2661" y="4620938"/>
            <a:ext cx="330005" cy="3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69D73AD-D20E-4D75-8736-146B981740B5}"/>
              </a:ext>
            </a:extLst>
          </p:cNvPr>
          <p:cNvSpPr txBox="1"/>
          <p:nvPr/>
        </p:nvSpPr>
        <p:spPr>
          <a:xfrm>
            <a:off x="10130135" y="4596816"/>
            <a:ext cx="163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800" b="1" dirty="0">
                <a:latin typeface="Montserrat" panose="00000500000000000000" pitchFamily="2" charset="-70"/>
              </a:rPr>
              <a:t>LIETUVOS PROBACIJOS </a:t>
            </a:r>
          </a:p>
          <a:p>
            <a:r>
              <a:rPr lang="lt-LT" sz="800" b="1" dirty="0">
                <a:latin typeface="Montserrat" panose="00000500000000000000" pitchFamily="2" charset="-70"/>
              </a:rPr>
              <a:t>TARNYBA</a:t>
            </a:r>
          </a:p>
        </p:txBody>
      </p:sp>
      <p:cxnSp>
        <p:nvCxnSpPr>
          <p:cNvPr id="58" name="Tiesioji rodyklės jungtis 57">
            <a:extLst>
              <a:ext uri="{FF2B5EF4-FFF2-40B4-BE49-F238E27FC236}">
                <a16:creationId xmlns:a16="http://schemas.microsoft.com/office/drawing/2014/main" id="{37D930A2-F8A6-4B62-981D-358F74E7C0B6}"/>
              </a:ext>
            </a:extLst>
          </p:cNvPr>
          <p:cNvCxnSpPr>
            <a:cxnSpLocks/>
          </p:cNvCxnSpPr>
          <p:nvPr/>
        </p:nvCxnSpPr>
        <p:spPr>
          <a:xfrm>
            <a:off x="10846672" y="3389901"/>
            <a:ext cx="36726" cy="889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3">
            <a:extLst>
              <a:ext uri="{FF2B5EF4-FFF2-40B4-BE49-F238E27FC236}">
                <a16:creationId xmlns:a16="http://schemas.microsoft.com/office/drawing/2014/main" id="{1823A260-A6BB-7A24-6DF5-8D6154D89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E30EEB6-1483-4128-8331-80662767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vadinimas 22">
            <a:extLst>
              <a:ext uri="{FF2B5EF4-FFF2-40B4-BE49-F238E27FC236}">
                <a16:creationId xmlns:a16="http://schemas.microsoft.com/office/drawing/2014/main" id="{B3084A08-B659-A5CB-9463-935353F0B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56" y="2164100"/>
            <a:ext cx="4115925" cy="2157734"/>
          </a:xfrm>
        </p:spPr>
        <p:txBody>
          <a:bodyPr>
            <a:normAutofit/>
          </a:bodyPr>
          <a:lstStyle/>
          <a:p>
            <a:pPr algn="l"/>
            <a:r>
              <a:rPr lang="lt-LT" sz="3600" b="1" kern="1200" dirty="0">
                <a:solidFill>
                  <a:schemeClr val="tx1"/>
                </a:solidFill>
                <a:latin typeface="Montserrat" panose="00000500000000000000" pitchFamily="2" charset="-70"/>
              </a:rPr>
              <a:t>Infrastruktūros vystymas Vilniaus kalėjime</a:t>
            </a:r>
            <a:endParaRPr lang="lt-LT" sz="3600" dirty="0"/>
          </a:p>
        </p:txBody>
      </p:sp>
      <p:pic>
        <p:nvPicPr>
          <p:cNvPr id="25" name="Picture 1" descr="Norway_grants@4x">
            <a:extLst>
              <a:ext uri="{FF2B5EF4-FFF2-40B4-BE49-F238E27FC236}">
                <a16:creationId xmlns:a16="http://schemas.microsoft.com/office/drawing/2014/main" id="{7D265B9D-CABA-17D5-FC99-F71F28A2C3C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D9C653A-F9C3-B722-E48F-DDCF5D969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38D1C4FC-C880-7B09-51E8-074B745F3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587" y="1308142"/>
            <a:ext cx="7409085" cy="5267731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D831CBF-CC66-3A08-42C8-7C040C327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22824">
            <a:off x="7017336" y="2714277"/>
            <a:ext cx="1099143" cy="533407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5AC0150-7BF9-B435-A891-7F86EC5A64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43516">
            <a:off x="9032771" y="2070334"/>
            <a:ext cx="912580" cy="925255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04ACC52-2868-285D-4159-4FC037999B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84894">
            <a:off x="8025027" y="2930417"/>
            <a:ext cx="1446458" cy="423711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CE97C80D-3068-A536-1AB4-7926F2C81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57240">
            <a:off x="8360350" y="3250487"/>
            <a:ext cx="1370533" cy="2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8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E30EEB6-1483-4128-8331-806627678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vadinimas 22">
            <a:extLst>
              <a:ext uri="{FF2B5EF4-FFF2-40B4-BE49-F238E27FC236}">
                <a16:creationId xmlns:a16="http://schemas.microsoft.com/office/drawing/2014/main" id="{B3084A08-B659-A5CB-9463-935353F0B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56" y="2164100"/>
            <a:ext cx="4115925" cy="2157734"/>
          </a:xfrm>
        </p:spPr>
        <p:txBody>
          <a:bodyPr>
            <a:normAutofit/>
          </a:bodyPr>
          <a:lstStyle/>
          <a:p>
            <a:pPr algn="l"/>
            <a:r>
              <a:rPr lang="lt-LT" sz="3600" b="1" kern="1200" dirty="0">
                <a:solidFill>
                  <a:schemeClr val="tx1"/>
                </a:solidFill>
                <a:latin typeface="Montserrat" panose="00000500000000000000" pitchFamily="2" charset="-70"/>
              </a:rPr>
              <a:t>Infrastruktūros vystymas Pravieniškių 1 kalėjime</a:t>
            </a:r>
            <a:endParaRPr lang="lt-LT" sz="3600" dirty="0"/>
          </a:p>
        </p:txBody>
      </p:sp>
      <p:pic>
        <p:nvPicPr>
          <p:cNvPr id="28" name="Paveikslėlis 27">
            <a:extLst>
              <a:ext uri="{FF2B5EF4-FFF2-40B4-BE49-F238E27FC236}">
                <a16:creationId xmlns:a16="http://schemas.microsoft.com/office/drawing/2014/main" id="{F811F369-D846-A5C7-6685-FB29B6F774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53" r="2" b="28105"/>
          <a:stretch/>
        </p:blipFill>
        <p:spPr>
          <a:xfrm rot="5400000">
            <a:off x="4352926" y="327577"/>
            <a:ext cx="3900326" cy="3424835"/>
          </a:xfrm>
          <a:prstGeom prst="rect">
            <a:avLst/>
          </a:prstGeom>
        </p:spPr>
      </p:pic>
      <p:pic>
        <p:nvPicPr>
          <p:cNvPr id="17" name="Paveikslėlis 16" descr="Paveikslėlis, kuriame yra lauko, dangus, pastatas, transporto priemonė&#10;&#10;Automatiškai sugeneruotas aprašymas">
            <a:extLst>
              <a:ext uri="{FF2B5EF4-FFF2-40B4-BE49-F238E27FC236}">
                <a16:creationId xmlns:a16="http://schemas.microsoft.com/office/drawing/2014/main" id="{846BA8BA-1B2D-F061-6CDE-0B0EA1AFF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1" r="17083" b="2"/>
          <a:stretch/>
        </p:blipFill>
        <p:spPr>
          <a:xfrm>
            <a:off x="4590673" y="3907458"/>
            <a:ext cx="3424834" cy="2778011"/>
          </a:xfrm>
          <a:prstGeom prst="rect">
            <a:avLst/>
          </a:prstGeom>
        </p:spPr>
      </p:pic>
      <p:pic>
        <p:nvPicPr>
          <p:cNvPr id="19" name="Paveikslėlis 18" descr="Paveikslėlis, kuriame yra lauko, langas, dangus, pastatas&#10;&#10;Automatiškai sugeneruotas aprašymas">
            <a:extLst>
              <a:ext uri="{FF2B5EF4-FFF2-40B4-BE49-F238E27FC236}">
                <a16:creationId xmlns:a16="http://schemas.microsoft.com/office/drawing/2014/main" id="{46AD47A9-429D-43E4-5A7B-F5013D4773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5" r="38036"/>
          <a:stretch/>
        </p:blipFill>
        <p:spPr>
          <a:xfrm>
            <a:off x="8178547" y="-2"/>
            <a:ext cx="4013450" cy="6858000"/>
          </a:xfrm>
          <a:prstGeom prst="rect">
            <a:avLst/>
          </a:prstGeom>
        </p:spPr>
      </p:pic>
      <p:pic>
        <p:nvPicPr>
          <p:cNvPr id="25" name="Picture 1" descr="Norway_grants@4x">
            <a:extLst>
              <a:ext uri="{FF2B5EF4-FFF2-40B4-BE49-F238E27FC236}">
                <a16:creationId xmlns:a16="http://schemas.microsoft.com/office/drawing/2014/main" id="{7D265B9D-CABA-17D5-FC99-F71F28A2C3C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3D9C653A-F9C3-B722-E48F-DDCF5D9694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Pavadinimas 14">
            <a:extLst>
              <a:ext uri="{FF2B5EF4-FFF2-40B4-BE49-F238E27FC236}">
                <a16:creationId xmlns:a16="http://schemas.microsoft.com/office/drawing/2014/main" id="{FC04AAB7-96F7-5F0F-0070-28CE40CD3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585" y="2254757"/>
            <a:ext cx="5380002" cy="1705455"/>
          </a:xfrm>
        </p:spPr>
        <p:txBody>
          <a:bodyPr anchor="t">
            <a:normAutofit/>
          </a:bodyPr>
          <a:lstStyle/>
          <a:p>
            <a:pPr algn="l"/>
            <a:r>
              <a:rPr lang="lt-LT" sz="3600" b="1" dirty="0">
                <a:latin typeface="Montserrat" panose="00000500000000000000" pitchFamily="2" charset="-70"/>
              </a:rPr>
              <a:t>Mokymų infrastruktūros vystymas</a:t>
            </a:r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6BBB2C4E-9947-B0BB-BFA1-681F5C721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598"/>
          <a:stretch/>
        </p:blipFill>
        <p:spPr>
          <a:xfrm>
            <a:off x="6296844" y="177800"/>
            <a:ext cx="5410199" cy="3429000"/>
          </a:xfrm>
          <a:prstGeom prst="rect">
            <a:avLst/>
          </a:prstGeom>
        </p:spPr>
      </p:pic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8D4C30DC-5BCA-C5F0-6FAB-389D95CF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5136739"/>
            <a:ext cx="6781799" cy="1705455"/>
          </a:xfrm>
          <a:prstGeom prst="rect">
            <a:avLst/>
          </a:prstGeom>
          <a:ln>
            <a:noFill/>
          </a:ln>
          <a:effectLst>
            <a:outerShdw blurRad="139700" dist="50800" dir="10200000" sx="93000" sy="93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ADDA6B50-15A1-6AFB-8319-4E8E0FC4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87703" y="2552013"/>
            <a:ext cx="3495421" cy="5249396"/>
          </a:xfrm>
          <a:prstGeom prst="rect">
            <a:avLst/>
          </a:prstGeom>
        </p:spPr>
      </p:pic>
      <p:pic>
        <p:nvPicPr>
          <p:cNvPr id="9" name="Picture 1" descr="Norway_grants@4x">
            <a:extLst>
              <a:ext uri="{FF2B5EF4-FFF2-40B4-BE49-F238E27FC236}">
                <a16:creationId xmlns:a16="http://schemas.microsoft.com/office/drawing/2014/main" id="{DD2AE2EF-168D-D580-1656-34845C98055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0730A95-5CA9-4BAD-B83B-6ACD57F78A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8D4C30DC-5BCA-C5F0-6FAB-389D95CF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5136739"/>
            <a:ext cx="6781799" cy="1705455"/>
          </a:xfrm>
          <a:prstGeom prst="rect">
            <a:avLst/>
          </a:prstGeom>
          <a:ln>
            <a:noFill/>
          </a:ln>
          <a:effectLst>
            <a:outerShdw blurRad="139700" dist="50800" dir="10200000" sx="93000" sy="93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aveikslėlis 1" descr="Paveikslėlis, kuriame yra lauko, dangus, ratas, Sausumos transporto priemonė&#10;&#10;Automatiškai sugeneruotas aprašymas">
            <a:extLst>
              <a:ext uri="{FF2B5EF4-FFF2-40B4-BE49-F238E27FC236}">
                <a16:creationId xmlns:a16="http://schemas.microsoft.com/office/drawing/2014/main" id="{F7CFE6E0-C25E-76BC-644C-1E54EF487F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r="17891" b="-2"/>
          <a:stretch/>
        </p:blipFill>
        <p:spPr>
          <a:xfrm>
            <a:off x="4197088" y="-8"/>
            <a:ext cx="4301214" cy="4136066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B035063-8351-5A2C-7CB2-ADF234ABE4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r="22520" b="-1"/>
          <a:stretch/>
        </p:blipFill>
        <p:spPr>
          <a:xfrm>
            <a:off x="8606609" y="8"/>
            <a:ext cx="3585399" cy="3207119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E09A6DE-D921-69A3-85D2-5794C20A1C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0" b="-2"/>
          <a:stretch/>
        </p:blipFill>
        <p:spPr>
          <a:xfrm>
            <a:off x="4197088" y="4233471"/>
            <a:ext cx="4301214" cy="2624537"/>
          </a:xfrm>
          <a:prstGeom prst="rect">
            <a:avLst/>
          </a:prstGeom>
        </p:spPr>
      </p:pic>
      <p:pic>
        <p:nvPicPr>
          <p:cNvPr id="5" name="Paveikslėlis 4" descr="Paveikslėlis, kuriame yra lauko, langas, nuosavybė, Nekilnojamasis turtas&#10;&#10;Automatiškai sugeneruotas aprašymas">
            <a:extLst>
              <a:ext uri="{FF2B5EF4-FFF2-40B4-BE49-F238E27FC236}">
                <a16:creationId xmlns:a16="http://schemas.microsoft.com/office/drawing/2014/main" id="{227B7195-3250-B03A-3F43-213E08CB63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27162" b="1"/>
          <a:stretch/>
        </p:blipFill>
        <p:spPr>
          <a:xfrm>
            <a:off x="8606609" y="3310128"/>
            <a:ext cx="3585399" cy="3547872"/>
          </a:xfrm>
          <a:prstGeom prst="rect">
            <a:avLst/>
          </a:prstGeom>
        </p:spPr>
      </p:pic>
      <p:sp>
        <p:nvSpPr>
          <p:cNvPr id="6" name="Pavadinimas 3">
            <a:extLst>
              <a:ext uri="{FF2B5EF4-FFF2-40B4-BE49-F238E27FC236}">
                <a16:creationId xmlns:a16="http://schemas.microsoft.com/office/drawing/2014/main" id="{B1ED3116-F4C0-A072-2CAF-5419EC16E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87" y="2271225"/>
            <a:ext cx="3364778" cy="1242103"/>
          </a:xfrm>
        </p:spPr>
        <p:txBody>
          <a:bodyPr anchor="b">
            <a:normAutofit/>
          </a:bodyPr>
          <a:lstStyle/>
          <a:p>
            <a:pPr algn="l"/>
            <a:r>
              <a:rPr lang="lt-LT" sz="3600" b="1" dirty="0">
                <a:latin typeface="Montserrat" panose="00000500000000000000" pitchFamily="2" charset="-70"/>
              </a:rPr>
              <a:t>Pusiaukelės namai</a:t>
            </a:r>
          </a:p>
        </p:txBody>
      </p:sp>
      <p:pic>
        <p:nvPicPr>
          <p:cNvPr id="7" name="Picture 1" descr="Norway_grants@4x">
            <a:extLst>
              <a:ext uri="{FF2B5EF4-FFF2-40B4-BE49-F238E27FC236}">
                <a16:creationId xmlns:a16="http://schemas.microsoft.com/office/drawing/2014/main" id="{A4F9AD86-0033-1CE3-77BD-C75BC034199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1E13A55-A26D-FF79-A810-70324BD18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8D4C30DC-5BCA-C5F0-6FAB-389D95CF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5136739"/>
            <a:ext cx="6781799" cy="1705455"/>
          </a:xfrm>
          <a:prstGeom prst="rect">
            <a:avLst/>
          </a:prstGeom>
          <a:ln>
            <a:noFill/>
          </a:ln>
          <a:effectLst>
            <a:outerShdw blurRad="139700" dist="50800" dir="10200000" sx="93000" sy="93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" descr="Norway_grants@4x">
            <a:extLst>
              <a:ext uri="{FF2B5EF4-FFF2-40B4-BE49-F238E27FC236}">
                <a16:creationId xmlns:a16="http://schemas.microsoft.com/office/drawing/2014/main" id="{A4F9AD86-0033-1CE3-77BD-C75BC03419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1E13A55-A26D-FF79-A810-70324BD18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  <p:sp>
        <p:nvSpPr>
          <p:cNvPr id="10" name="Pavadinimas 9">
            <a:extLst>
              <a:ext uri="{FF2B5EF4-FFF2-40B4-BE49-F238E27FC236}">
                <a16:creationId xmlns:a16="http://schemas.microsoft.com/office/drawing/2014/main" id="{F57682E8-9BEC-6A00-6C29-DBF766F81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61" y="161960"/>
            <a:ext cx="7769484" cy="638866"/>
          </a:xfrm>
        </p:spPr>
        <p:txBody>
          <a:bodyPr>
            <a:normAutofit fontScale="90000"/>
          </a:bodyPr>
          <a:lstStyle/>
          <a:p>
            <a:r>
              <a:rPr lang="lt-LT" sz="3600" b="1" dirty="0">
                <a:latin typeface="Montserrat" panose="00000500000000000000" pitchFamily="2" charset="-70"/>
              </a:rPr>
              <a:t>Nuteistųjų resocializacijos procesas</a:t>
            </a:r>
          </a:p>
        </p:txBody>
      </p:sp>
      <p:sp>
        <p:nvSpPr>
          <p:cNvPr id="11" name="Stačiakampis: suapvalinti kampai 10">
            <a:extLst>
              <a:ext uri="{FF2B5EF4-FFF2-40B4-BE49-F238E27FC236}">
                <a16:creationId xmlns:a16="http://schemas.microsoft.com/office/drawing/2014/main" id="{169B14C4-AAB5-533A-B10E-D48AC3E9F4A5}"/>
              </a:ext>
            </a:extLst>
          </p:cNvPr>
          <p:cNvSpPr/>
          <p:nvPr/>
        </p:nvSpPr>
        <p:spPr>
          <a:xfrm>
            <a:off x="345362" y="1146183"/>
            <a:ext cx="5773947" cy="7505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Intervencinių priemonių nusikalstamo elgesio rizikai mažinti vystymas  </a:t>
            </a:r>
          </a:p>
        </p:txBody>
      </p:sp>
      <p:sp>
        <p:nvSpPr>
          <p:cNvPr id="13" name="Stačiakampis: suapvalinti kampai 12">
            <a:extLst>
              <a:ext uri="{FF2B5EF4-FFF2-40B4-BE49-F238E27FC236}">
                <a16:creationId xmlns:a16="http://schemas.microsoft.com/office/drawing/2014/main" id="{BCEC703C-B582-3534-2603-6CA6B11C0342}"/>
              </a:ext>
            </a:extLst>
          </p:cNvPr>
          <p:cNvSpPr/>
          <p:nvPr/>
        </p:nvSpPr>
        <p:spPr>
          <a:xfrm>
            <a:off x="2021762" y="2320492"/>
            <a:ext cx="5773947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Užimtumo veiklų nuteistiesiems organizavimas  </a:t>
            </a:r>
          </a:p>
        </p:txBody>
      </p:sp>
      <p:sp>
        <p:nvSpPr>
          <p:cNvPr id="14" name="Stačiakampis: suapvalinti kampai 13">
            <a:extLst>
              <a:ext uri="{FF2B5EF4-FFF2-40B4-BE49-F238E27FC236}">
                <a16:creationId xmlns:a16="http://schemas.microsoft.com/office/drawing/2014/main" id="{5DEE673B-3356-EC79-4258-36F86E73D00F}"/>
              </a:ext>
            </a:extLst>
          </p:cNvPr>
          <p:cNvSpPr/>
          <p:nvPr/>
        </p:nvSpPr>
        <p:spPr>
          <a:xfrm>
            <a:off x="3232335" y="3305125"/>
            <a:ext cx="5773947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Nepilnamečių nusikalstamo elgesio rizikos vertinimo IT įrankio sukūrimas </a:t>
            </a:r>
          </a:p>
        </p:txBody>
      </p:sp>
      <p:sp>
        <p:nvSpPr>
          <p:cNvPr id="15" name="Stačiakampis: suapvalinti kampai 14">
            <a:extLst>
              <a:ext uri="{FF2B5EF4-FFF2-40B4-BE49-F238E27FC236}">
                <a16:creationId xmlns:a16="http://schemas.microsoft.com/office/drawing/2014/main" id="{8D922E48-6685-8A31-92D2-4F6AE1372189}"/>
              </a:ext>
            </a:extLst>
          </p:cNvPr>
          <p:cNvSpPr/>
          <p:nvPr/>
        </p:nvSpPr>
        <p:spPr>
          <a:xfrm>
            <a:off x="4565136" y="4303898"/>
            <a:ext cx="6340375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NVO įtraukimas į nuteistųjų resocializacijos procesą</a:t>
            </a:r>
          </a:p>
        </p:txBody>
      </p:sp>
      <p:sp>
        <p:nvSpPr>
          <p:cNvPr id="16" name="Stačiakampis: suapvalinti kampai 15">
            <a:extLst>
              <a:ext uri="{FF2B5EF4-FFF2-40B4-BE49-F238E27FC236}">
                <a16:creationId xmlns:a16="http://schemas.microsoft.com/office/drawing/2014/main" id="{79F68A6B-FA9D-ACAA-F0F2-550CF3780A61}"/>
              </a:ext>
            </a:extLst>
          </p:cNvPr>
          <p:cNvSpPr/>
          <p:nvPr/>
        </p:nvSpPr>
        <p:spPr>
          <a:xfrm>
            <a:off x="6294367" y="5414684"/>
            <a:ext cx="5773947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E. Paslaugų nuteistiesiems kūrimas</a:t>
            </a:r>
          </a:p>
        </p:txBody>
      </p:sp>
    </p:spTree>
    <p:extLst>
      <p:ext uri="{BB962C8B-B14F-4D97-AF65-F5344CB8AC3E}">
        <p14:creationId xmlns:p14="http://schemas.microsoft.com/office/powerpoint/2010/main" val="305396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8D4C30DC-5BCA-C5F0-6FAB-389D95CF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5136739"/>
            <a:ext cx="6781799" cy="1705455"/>
          </a:xfrm>
          <a:prstGeom prst="rect">
            <a:avLst/>
          </a:prstGeom>
          <a:ln>
            <a:noFill/>
          </a:ln>
          <a:effectLst>
            <a:outerShdw blurRad="139700" dist="50800" dir="10200000" sx="93000" sy="93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" descr="Norway_grants@4x">
            <a:extLst>
              <a:ext uri="{FF2B5EF4-FFF2-40B4-BE49-F238E27FC236}">
                <a16:creationId xmlns:a16="http://schemas.microsoft.com/office/drawing/2014/main" id="{A4F9AD86-0033-1CE3-77BD-C75BC03419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1E13A55-A26D-FF79-A810-70324BD18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  <p:sp>
        <p:nvSpPr>
          <p:cNvPr id="10" name="Pavadinimas 9">
            <a:extLst>
              <a:ext uri="{FF2B5EF4-FFF2-40B4-BE49-F238E27FC236}">
                <a16:creationId xmlns:a16="http://schemas.microsoft.com/office/drawing/2014/main" id="{F57682E8-9BEC-6A00-6C29-DBF766F81E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61" y="160018"/>
            <a:ext cx="6708435" cy="638866"/>
          </a:xfrm>
        </p:spPr>
        <p:txBody>
          <a:bodyPr>
            <a:normAutofit/>
          </a:bodyPr>
          <a:lstStyle/>
          <a:p>
            <a:r>
              <a:rPr lang="lt-LT" sz="3600" b="1" dirty="0">
                <a:latin typeface="Montserrat" panose="00000500000000000000" pitchFamily="2" charset="-70"/>
              </a:rPr>
              <a:t>BVS darbuotojų mokymai</a:t>
            </a:r>
          </a:p>
        </p:txBody>
      </p:sp>
      <p:sp>
        <p:nvSpPr>
          <p:cNvPr id="11" name="Stačiakampis: suapvalinti kampai 10">
            <a:extLst>
              <a:ext uri="{FF2B5EF4-FFF2-40B4-BE49-F238E27FC236}">
                <a16:creationId xmlns:a16="http://schemas.microsoft.com/office/drawing/2014/main" id="{169B14C4-AAB5-533A-B10E-D48AC3E9F4A5}"/>
              </a:ext>
            </a:extLst>
          </p:cNvPr>
          <p:cNvSpPr/>
          <p:nvPr/>
        </p:nvSpPr>
        <p:spPr>
          <a:xfrm>
            <a:off x="339345" y="1056201"/>
            <a:ext cx="6781799" cy="16869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tx1"/>
                </a:solidFill>
                <a:latin typeface="Montserrat" panose="00000500000000000000" pitchFamily="2" charset="-70"/>
              </a:rPr>
              <a:t>Parengtos naujos mokymo, kvalifikacijos kėlimo programos: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tx1"/>
                </a:solidFill>
                <a:latin typeface="Montserrat" panose="00000500000000000000" pitchFamily="2" charset="-70"/>
              </a:rPr>
              <a:t>Profesinio mokymo programa (pameistrystės forma)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tx1"/>
                </a:solidFill>
                <a:latin typeface="Montserrat" panose="00000500000000000000" pitchFamily="2" charset="-70"/>
              </a:rPr>
              <a:t>Įvadinio mokymo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tx1"/>
                </a:solidFill>
                <a:latin typeface="Montserrat" panose="00000500000000000000" pitchFamily="2" charset="-70"/>
              </a:rPr>
              <a:t>Mentorių mokymo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1600" dirty="0">
                <a:solidFill>
                  <a:schemeClr val="tx1"/>
                </a:solidFill>
                <a:latin typeface="Montserrat" panose="00000500000000000000" pitchFamily="2" charset="-70"/>
              </a:rPr>
              <a:t>Kvalifikacijos kėlimo aprašas</a:t>
            </a:r>
          </a:p>
          <a:p>
            <a:pPr algn="ctr"/>
            <a:endParaRPr lang="lt-LT" sz="1600" dirty="0">
              <a:solidFill>
                <a:schemeClr val="tx1"/>
              </a:solidFill>
              <a:latin typeface="Montserrat" panose="00000500000000000000" pitchFamily="2" charset="-70"/>
            </a:endParaRPr>
          </a:p>
        </p:txBody>
      </p:sp>
      <p:sp>
        <p:nvSpPr>
          <p:cNvPr id="13" name="Stačiakampis: suapvalinti kampai 12">
            <a:extLst>
              <a:ext uri="{FF2B5EF4-FFF2-40B4-BE49-F238E27FC236}">
                <a16:creationId xmlns:a16="http://schemas.microsoft.com/office/drawing/2014/main" id="{BCEC703C-B582-3534-2603-6CA6B11C0342}"/>
              </a:ext>
            </a:extLst>
          </p:cNvPr>
          <p:cNvSpPr/>
          <p:nvPr/>
        </p:nvSpPr>
        <p:spPr>
          <a:xfrm>
            <a:off x="3027152" y="4179180"/>
            <a:ext cx="5773947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Vykdomi darbuotojų mokymai</a:t>
            </a:r>
          </a:p>
        </p:txBody>
      </p:sp>
      <p:sp>
        <p:nvSpPr>
          <p:cNvPr id="2" name="Stačiakampis: suapvalinti kampai 1">
            <a:extLst>
              <a:ext uri="{FF2B5EF4-FFF2-40B4-BE49-F238E27FC236}">
                <a16:creationId xmlns:a16="http://schemas.microsoft.com/office/drawing/2014/main" id="{67DDA71D-2A63-4846-5A3C-E9EE90779499}"/>
              </a:ext>
            </a:extLst>
          </p:cNvPr>
          <p:cNvSpPr/>
          <p:nvPr/>
        </p:nvSpPr>
        <p:spPr>
          <a:xfrm>
            <a:off x="3964915" y="5376153"/>
            <a:ext cx="6044961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Organizuojamos darbuotojų stažuotės Norvegijos kalėjimuose</a:t>
            </a:r>
          </a:p>
        </p:txBody>
      </p:sp>
      <p:sp>
        <p:nvSpPr>
          <p:cNvPr id="4" name="Stačiakampis: suapvalinti kampai 3">
            <a:extLst>
              <a:ext uri="{FF2B5EF4-FFF2-40B4-BE49-F238E27FC236}">
                <a16:creationId xmlns:a16="http://schemas.microsoft.com/office/drawing/2014/main" id="{A172F6D3-B778-25E5-241D-952757345B20}"/>
              </a:ext>
            </a:extLst>
          </p:cNvPr>
          <p:cNvSpPr/>
          <p:nvPr/>
        </p:nvSpPr>
        <p:spPr>
          <a:xfrm>
            <a:off x="1347197" y="3166856"/>
            <a:ext cx="7865814" cy="524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Montserrat" panose="00000500000000000000" pitchFamily="2" charset="-70"/>
              </a:rPr>
              <a:t>Atnaujinti ir parengti ugdymo proceso dokumentai</a:t>
            </a:r>
          </a:p>
        </p:txBody>
      </p:sp>
    </p:spTree>
    <p:extLst>
      <p:ext uri="{BB962C8B-B14F-4D97-AF65-F5344CB8AC3E}">
        <p14:creationId xmlns:p14="http://schemas.microsoft.com/office/powerpoint/2010/main" val="90262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F8C5F9-81B4-8DCB-BC3E-14BF9B0BB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73BBEEF-B456-4A39-B44B-5A53E698A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30">
            <a:extLst>
              <a:ext uri="{FF2B5EF4-FFF2-40B4-BE49-F238E27FC236}">
                <a16:creationId xmlns:a16="http://schemas.microsoft.com/office/drawing/2014/main" id="{8D4C30DC-5BCA-C5F0-6FAB-389D95CF0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5136739"/>
            <a:ext cx="6781799" cy="1705455"/>
          </a:xfrm>
          <a:prstGeom prst="rect">
            <a:avLst/>
          </a:prstGeom>
          <a:ln>
            <a:noFill/>
          </a:ln>
          <a:effectLst>
            <a:outerShdw blurRad="139700" dist="50800" dir="10200000" sx="93000" sy="93000" algn="t" rotWithShape="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1" descr="Norway_grants@4x">
            <a:extLst>
              <a:ext uri="{FF2B5EF4-FFF2-40B4-BE49-F238E27FC236}">
                <a16:creationId xmlns:a16="http://schemas.microsoft.com/office/drawing/2014/main" id="{A4F9AD86-0033-1CE3-77BD-C75BC034199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9" y="161960"/>
            <a:ext cx="887870" cy="98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51E13A55-A26D-FF79-A810-70324BD18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43" y="193904"/>
            <a:ext cx="977855" cy="920334"/>
          </a:xfrm>
          <a:prstGeom prst="rect">
            <a:avLst/>
          </a:prstGeom>
        </p:spPr>
      </p:pic>
      <p:sp>
        <p:nvSpPr>
          <p:cNvPr id="5" name="Pavadinimas 4">
            <a:extLst>
              <a:ext uri="{FF2B5EF4-FFF2-40B4-BE49-F238E27FC236}">
                <a16:creationId xmlns:a16="http://schemas.microsoft.com/office/drawing/2014/main" id="{5ED31957-4911-746B-1BD4-F77579EC5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470" y="2633378"/>
            <a:ext cx="9144000" cy="618780"/>
          </a:xfrm>
        </p:spPr>
        <p:txBody>
          <a:bodyPr>
            <a:normAutofit/>
          </a:bodyPr>
          <a:lstStyle/>
          <a:p>
            <a:r>
              <a:rPr lang="lt-LT" sz="3600" b="1" dirty="0">
                <a:latin typeface="Montserrat" panose="00000500000000000000" pitchFamily="2" charset="-70"/>
              </a:rPr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3665039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197</Words>
  <Application>Microsoft Office PowerPoint</Application>
  <PresentationFormat>Plačiaekranė</PresentationFormat>
  <Paragraphs>45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Times New Roman</vt:lpstr>
      <vt:lpstr>Office Theme</vt:lpstr>
      <vt:lpstr>Projektas „Lietuvos bausmių vykdymo sistemos kokybės gerinimas“</vt:lpstr>
      <vt:lpstr>„PowerPoint“ pateiktis</vt:lpstr>
      <vt:lpstr>Infrastruktūros vystymas Vilniaus kalėjime</vt:lpstr>
      <vt:lpstr>Infrastruktūros vystymas Pravieniškių 1 kalėjime</vt:lpstr>
      <vt:lpstr>Mokymų infrastruktūros vystymas</vt:lpstr>
      <vt:lpstr>Pusiaukelės namai</vt:lpstr>
      <vt:lpstr>Nuteistųjų resocializacijos procesas</vt:lpstr>
      <vt:lpstr>BVS darbuotojų mokymai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Prezentacijos  pavadinimas</dc:title>
  <dc:creator>Linas</dc:creator>
  <cp:lastModifiedBy>Virginija Vervečkaitė</cp:lastModifiedBy>
  <cp:revision>4</cp:revision>
  <dcterms:created xsi:type="dcterms:W3CDTF">2023-10-13T06:15:05Z</dcterms:created>
  <dcterms:modified xsi:type="dcterms:W3CDTF">2024-04-19T13:55:45Z</dcterms:modified>
</cp:coreProperties>
</file>